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0" r:id="rId5"/>
    <p:sldId id="267" r:id="rId6"/>
    <p:sldId id="269" r:id="rId7"/>
    <p:sldId id="270" r:id="rId8"/>
    <p:sldId id="271" r:id="rId9"/>
    <p:sldId id="279" r:id="rId10"/>
    <p:sldId id="293" r:id="rId11"/>
    <p:sldId id="297" r:id="rId12"/>
    <p:sldId id="278" r:id="rId13"/>
    <p:sldId id="298" r:id="rId14"/>
    <p:sldId id="299" r:id="rId15"/>
    <p:sldId id="290" r:id="rId16"/>
    <p:sldId id="277" r:id="rId17"/>
    <p:sldId id="289" r:id="rId18"/>
    <p:sldId id="301" r:id="rId19"/>
    <p:sldId id="303" r:id="rId20"/>
    <p:sldId id="304" r:id="rId21"/>
    <p:sldId id="296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4052E-D53B-4FA7-981E-0CDEE1E35993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EDD44-BF09-4DA9-9407-3CC9A62CD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472B4-51A2-4064-9D89-25D25E4A82E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7200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429000"/>
            <a:ext cx="615272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D271-FB04-4102-BD81-FB2308C13AAE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9622-7250-4A81-8DD4-AF56C87424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144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D271-FB04-4102-BD81-FB2308C13AAE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9622-7250-4A81-8DD4-AF56C87424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7678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D271-FB04-4102-BD81-FB2308C13AAE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9622-7250-4A81-8DD4-AF56C87424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224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D271-FB04-4102-BD81-FB2308C13AAE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9622-7250-4A81-8DD4-AF56C87424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9300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D271-FB04-4102-BD81-FB2308C13AAE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9622-7250-4A81-8DD4-AF56C87424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9673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D271-FB04-4102-BD81-FB2308C13AAE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9622-7250-4A81-8DD4-AF56C87424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4052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D271-FB04-4102-BD81-FB2308C13AAE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9622-7250-4A81-8DD4-AF56C87424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0239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D271-FB04-4102-BD81-FB2308C13AAE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9622-7250-4A81-8DD4-AF56C87424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3030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D271-FB04-4102-BD81-FB2308C13AAE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9622-7250-4A81-8DD4-AF56C87424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4125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D271-FB04-4102-BD81-FB2308C13AAE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9622-7250-4A81-8DD4-AF56C87424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8510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D271-FB04-4102-BD81-FB2308C13AAE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9622-7250-4A81-8DD4-AF56C87424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738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48872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600200"/>
            <a:ext cx="77768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FD271-FB04-4102-BD81-FB2308C13AAE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59622-7250-4A81-8DD4-AF56C87424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1004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sri.res.in/aicrpvc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System for All-India Coordinated Research Projects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7016824" cy="864096"/>
          </a:xfrm>
        </p:spPr>
        <p:txBody>
          <a:bodyPr>
            <a:normAutofit fontScale="70000" lnSpcReduction="20000"/>
          </a:bodyPr>
          <a:lstStyle/>
          <a:p>
            <a:r>
              <a:rPr lang="en-IN" sz="4600" dirty="0" smtClean="0"/>
              <a:t>A. Dhandapani</a:t>
            </a:r>
          </a:p>
          <a:p>
            <a:r>
              <a:rPr lang="en-IN" dirty="0" smtClean="0"/>
              <a:t>Principal Scientist (Statistics/Computer Applications)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6670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5048" y="2132856"/>
            <a:ext cx="8568952" cy="3156158"/>
            <a:chOff x="251520" y="1772816"/>
            <a:chExt cx="8568952" cy="3156158"/>
          </a:xfrm>
        </p:grpSpPr>
        <p:grpSp>
          <p:nvGrpSpPr>
            <p:cNvPr id="3" name="Group 83"/>
            <p:cNvGrpSpPr/>
            <p:nvPr/>
          </p:nvGrpSpPr>
          <p:grpSpPr>
            <a:xfrm>
              <a:off x="251520" y="1772816"/>
              <a:ext cx="8568952" cy="3156158"/>
              <a:chOff x="251520" y="3356992"/>
              <a:chExt cx="8568952" cy="3156158"/>
            </a:xfrm>
          </p:grpSpPr>
          <p:grpSp>
            <p:nvGrpSpPr>
              <p:cNvPr id="6" name="Group 58"/>
              <p:cNvGrpSpPr/>
              <p:nvPr/>
            </p:nvGrpSpPr>
            <p:grpSpPr>
              <a:xfrm>
                <a:off x="251520" y="3356992"/>
                <a:ext cx="8568952" cy="2335320"/>
                <a:chOff x="251520" y="3356992"/>
                <a:chExt cx="8568952" cy="2335320"/>
              </a:xfrm>
            </p:grpSpPr>
            <p:sp>
              <p:nvSpPr>
                <p:cNvPr id="12" name="Rounded Rectangle 5"/>
                <p:cNvSpPr/>
                <p:nvPr/>
              </p:nvSpPr>
              <p:spPr>
                <a:xfrm>
                  <a:off x="496264" y="3429000"/>
                  <a:ext cx="1152128" cy="57606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Start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923928" y="3429000"/>
                  <a:ext cx="1152128" cy="5760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Final Experiment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Parallelogram 13"/>
                <p:cNvSpPr/>
                <p:nvPr/>
              </p:nvSpPr>
              <p:spPr>
                <a:xfrm>
                  <a:off x="2028192" y="3429000"/>
                  <a:ext cx="1512168" cy="576064"/>
                </a:xfrm>
                <a:prstGeom prst="parallelogram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New/Edit Experiment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Diamond 14"/>
                <p:cNvSpPr/>
                <p:nvPr/>
              </p:nvSpPr>
              <p:spPr>
                <a:xfrm>
                  <a:off x="3707904" y="4684200"/>
                  <a:ext cx="1497096" cy="1008112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500" dirty="0" smtClean="0">
                      <a:solidFill>
                        <a:schemeClr val="tx1"/>
                      </a:solidFill>
                    </a:rPr>
                    <a:t>Review</a:t>
                  </a:r>
                  <a:endParaRPr lang="en-US" sz="15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5436096" y="3356992"/>
                  <a:ext cx="1296144" cy="720080"/>
                  <a:chOff x="2699792" y="4149080"/>
                  <a:chExt cx="1512168" cy="576064"/>
                </a:xfrm>
              </p:grpSpPr>
              <p:sp>
                <p:nvSpPr>
                  <p:cNvPr id="34" name="Rectangle 33"/>
                  <p:cNvSpPr/>
                  <p:nvPr/>
                </p:nvSpPr>
                <p:spPr>
                  <a:xfrm>
                    <a:off x="2699792" y="4149080"/>
                    <a:ext cx="1512168" cy="5760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Randomize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2843808" y="4149080"/>
                    <a:ext cx="0" cy="5760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4067944" y="4149080"/>
                    <a:ext cx="0" cy="5760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Straight Arrow Connector 16"/>
                <p:cNvCxnSpPr>
                  <a:endCxn id="14" idx="5"/>
                </p:cNvCxnSpPr>
                <p:nvPr/>
              </p:nvCxnSpPr>
              <p:spPr>
                <a:xfrm>
                  <a:off x="1648392" y="3717032"/>
                  <a:ext cx="45180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>
                  <a:stCxn id="14" idx="2"/>
                  <a:endCxn id="13" idx="1"/>
                </p:cNvCxnSpPr>
                <p:nvPr/>
              </p:nvCxnSpPr>
              <p:spPr>
                <a:xfrm>
                  <a:off x="3468352" y="3717032"/>
                  <a:ext cx="45557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5076056" y="3717032"/>
                  <a:ext cx="36004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Parallelogram 19"/>
                <p:cNvSpPr/>
                <p:nvPr/>
              </p:nvSpPr>
              <p:spPr>
                <a:xfrm>
                  <a:off x="7308304" y="3429000"/>
                  <a:ext cx="1512168" cy="576064"/>
                </a:xfrm>
                <a:prstGeom prst="parallelogram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Trial Layouts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Arrow Connector 20"/>
                <p:cNvCxnSpPr>
                  <a:stCxn id="34" idx="3"/>
                </p:cNvCxnSpPr>
                <p:nvPr/>
              </p:nvCxnSpPr>
              <p:spPr>
                <a:xfrm>
                  <a:off x="6732240" y="3717032"/>
                  <a:ext cx="57606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>
                  <a:endCxn id="23" idx="0"/>
                </p:cNvCxnSpPr>
                <p:nvPr/>
              </p:nvCxnSpPr>
              <p:spPr>
                <a:xfrm flipH="1">
                  <a:off x="8064388" y="3991416"/>
                  <a:ext cx="36004" cy="8777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Parallelogram 22"/>
                <p:cNvSpPr/>
                <p:nvPr/>
              </p:nvSpPr>
              <p:spPr>
                <a:xfrm>
                  <a:off x="7308304" y="4869160"/>
                  <a:ext cx="1512168" cy="576064"/>
                </a:xfrm>
                <a:prstGeom prst="parallelogram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Download data sheets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Parallelogram 23"/>
                <p:cNvSpPr/>
                <p:nvPr/>
              </p:nvSpPr>
              <p:spPr>
                <a:xfrm>
                  <a:off x="5565040" y="4869160"/>
                  <a:ext cx="1512168" cy="576064"/>
                </a:xfrm>
                <a:prstGeom prst="parallelogram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Upload Trial Data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5" name="Straight Arrow Connector 24"/>
                <p:cNvCxnSpPr/>
                <p:nvPr/>
              </p:nvCxnSpPr>
              <p:spPr>
                <a:xfrm flipH="1">
                  <a:off x="5205000" y="5157192"/>
                  <a:ext cx="43204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>
                  <a:endCxn id="24" idx="2"/>
                </p:cNvCxnSpPr>
                <p:nvPr/>
              </p:nvCxnSpPr>
              <p:spPr>
                <a:xfrm flipH="1">
                  <a:off x="7005200" y="5157192"/>
                  <a:ext cx="32897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" name="Group 42"/>
                <p:cNvGrpSpPr/>
                <p:nvPr/>
              </p:nvGrpSpPr>
              <p:grpSpPr>
                <a:xfrm>
                  <a:off x="2026768" y="4869160"/>
                  <a:ext cx="1296144" cy="720080"/>
                  <a:chOff x="2699792" y="4149080"/>
                  <a:chExt cx="1512168" cy="576064"/>
                </a:xfrm>
              </p:grpSpPr>
              <p:sp>
                <p:nvSpPr>
                  <p:cNvPr id="31" name="Rectangle 30"/>
                  <p:cNvSpPr/>
                  <p:nvPr/>
                </p:nvSpPr>
                <p:spPr>
                  <a:xfrm>
                    <a:off x="2699792" y="4149080"/>
                    <a:ext cx="1512168" cy="5760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Analyze trial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843808" y="4149080"/>
                    <a:ext cx="0" cy="5760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4067944" y="4149080"/>
                    <a:ext cx="0" cy="5760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" name="Parallelogram 27"/>
                <p:cNvSpPr/>
                <p:nvPr/>
              </p:nvSpPr>
              <p:spPr>
                <a:xfrm>
                  <a:off x="251520" y="4941168"/>
                  <a:ext cx="1512168" cy="576064"/>
                </a:xfrm>
                <a:prstGeom prst="parallelogram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Reports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" name="Straight Arrow Connector 28"/>
                <p:cNvCxnSpPr/>
                <p:nvPr/>
              </p:nvCxnSpPr>
              <p:spPr>
                <a:xfrm flipH="1">
                  <a:off x="3347864" y="5170840"/>
                  <a:ext cx="36004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 flipH="1">
                  <a:off x="1646968" y="5242848"/>
                  <a:ext cx="36004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/>
              <p:cNvSpPr txBox="1"/>
              <p:nvPr/>
            </p:nvSpPr>
            <p:spPr>
              <a:xfrm>
                <a:off x="2771800" y="4211796"/>
                <a:ext cx="3168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Experiment Creation Module</a:t>
                </a:r>
                <a:endParaRPr lang="en-US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724128" y="5981218"/>
                <a:ext cx="26642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Data Handling Module </a:t>
                </a:r>
                <a:endParaRPr lang="en-US" sz="20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67544" y="5805264"/>
                <a:ext cx="27363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Analysis and Reporting Module</a:t>
                </a: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4427984" y="568854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hape 10"/>
              <p:cNvCxnSpPr/>
              <p:nvPr/>
            </p:nvCxnSpPr>
            <p:spPr>
              <a:xfrm flipV="1">
                <a:off x="4427984" y="5458872"/>
                <a:ext cx="1821132" cy="504056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/>
            <p:cNvSpPr txBox="1"/>
            <p:nvPr/>
          </p:nvSpPr>
          <p:spPr>
            <a:xfrm>
              <a:off x="5062408" y="4005064"/>
              <a:ext cx="792088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Reject</a:t>
              </a:r>
              <a:endParaRPr lang="en-US" sz="14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79624" y="3250152"/>
              <a:ext cx="79208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Accept</a:t>
              </a:r>
              <a:endParaRPr lang="en-US" sz="1400" b="1" dirty="0"/>
            </a:p>
          </p:txBody>
        </p:sp>
      </p:grp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Flow in AICSIP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995936" y="155679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Experiment I/C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020272" y="530120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Experimenters</a:t>
            </a:r>
            <a:endParaRPr lang="en-US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627784" y="537321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Experiment I/C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implemented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New Lines Database; Selection of entries in initial/advanced trials from the database</a:t>
            </a:r>
          </a:p>
          <a:p>
            <a:r>
              <a:rPr lang="en-US" dirty="0" smtClean="0"/>
              <a:t>Random Coding of lines (Replication-wise coding; same code across replication)</a:t>
            </a:r>
          </a:p>
          <a:p>
            <a:r>
              <a:rPr lang="en-US" dirty="0" smtClean="0"/>
              <a:t>Randomized Layouts for different designs (CRD; RBD; Alpha; Split Plot; Factorial Experiments)</a:t>
            </a:r>
          </a:p>
          <a:p>
            <a:r>
              <a:rPr lang="en-US" dirty="0" smtClean="0"/>
              <a:t>Datasheet generation</a:t>
            </a:r>
          </a:p>
          <a:p>
            <a:r>
              <a:rPr lang="en-US" dirty="0" smtClean="0"/>
              <a:t>Data upload</a:t>
            </a:r>
          </a:p>
          <a:p>
            <a:r>
              <a:rPr lang="en-US" dirty="0" smtClean="0"/>
              <a:t>Statistical Analysis and Reporting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 l="25183" t="10417" r="25622"/>
          <a:stretch>
            <a:fillRect/>
          </a:stretch>
        </p:blipFill>
        <p:spPr bwMode="auto">
          <a:xfrm>
            <a:off x="1831424" y="260648"/>
            <a:ext cx="5688632" cy="582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67744" y="6093296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www.aicsip.naarm.org.in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en-US" sz="3600" dirty="0" smtClean="0"/>
              <a:t>Experiment Creation</a:t>
            </a:r>
            <a:endParaRPr lang="en-US" sz="36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3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75520"/>
            <a:ext cx="6768752" cy="5482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Interface</a:t>
            </a:r>
            <a:endParaRPr lang="en-US" dirty="0"/>
          </a:p>
        </p:txBody>
      </p:sp>
      <p:pic>
        <p:nvPicPr>
          <p:cNvPr id="39938" name="Picture 8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474" y="1400587"/>
            <a:ext cx="5795862" cy="52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Excel File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5111" b="1515"/>
          <a:stretch>
            <a:fillRect/>
          </a:stretch>
        </p:blipFill>
        <p:spPr bwMode="auto">
          <a:xfrm>
            <a:off x="198834" y="1600200"/>
            <a:ext cx="848796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en-US" sz="3600" dirty="0" smtClean="0"/>
              <a:t>Technologies used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Side – ASP.NET</a:t>
            </a:r>
          </a:p>
          <a:p>
            <a:r>
              <a:rPr lang="en-US" dirty="0" smtClean="0"/>
              <a:t>Database – MS-SQL Server</a:t>
            </a:r>
          </a:p>
          <a:p>
            <a:r>
              <a:rPr lang="en-US" dirty="0" smtClean="0"/>
              <a:t>XML data types</a:t>
            </a:r>
          </a:p>
          <a:p>
            <a:r>
              <a:rPr lang="en-US" dirty="0" smtClean="0"/>
              <a:t>Analysis Module</a:t>
            </a:r>
          </a:p>
          <a:p>
            <a:pPr lvl="1"/>
            <a:r>
              <a:rPr lang="en-US" dirty="0" smtClean="0"/>
              <a:t>SAS® Macros/Stored Process</a:t>
            </a:r>
          </a:p>
          <a:p>
            <a:r>
              <a:rPr lang="en-US" dirty="0" smtClean="0"/>
              <a:t>Other Libraries used:</a:t>
            </a:r>
          </a:p>
          <a:p>
            <a:pPr lvl="1"/>
            <a:r>
              <a:rPr lang="en-US" dirty="0" err="1" smtClean="0"/>
              <a:t>ExcelLibrary</a:t>
            </a:r>
            <a:endParaRPr lang="en-US" dirty="0" smtClean="0"/>
          </a:p>
          <a:p>
            <a:pPr lvl="1"/>
            <a:r>
              <a:rPr lang="en-US" dirty="0" err="1" smtClean="0"/>
              <a:t>PDFSharp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en-US" sz="3600" dirty="0" smtClean="0"/>
              <a:t>Analysis Module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analysis through SAS</a:t>
            </a:r>
            <a:r>
              <a:rPr lang="en-US" baseline="30000" dirty="0" smtClean="0"/>
              <a:t>®</a:t>
            </a:r>
          </a:p>
          <a:p>
            <a:r>
              <a:rPr lang="en-US" dirty="0" smtClean="0"/>
              <a:t>Uses SAS</a:t>
            </a:r>
            <a:r>
              <a:rPr lang="en-US" baseline="30000" dirty="0" smtClean="0"/>
              <a:t>®</a:t>
            </a:r>
            <a:r>
              <a:rPr lang="en-US" dirty="0" smtClean="0"/>
              <a:t> Macros/Stored Procedures</a:t>
            </a:r>
          </a:p>
          <a:p>
            <a:r>
              <a:rPr lang="en-US" dirty="0" smtClean="0"/>
              <a:t>Customized outputs as per requirement</a:t>
            </a:r>
          </a:p>
          <a:p>
            <a:r>
              <a:rPr lang="en-US" dirty="0" smtClean="0"/>
              <a:t>Output in Excel as per user choice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AICRP-VC Automation System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20864" t="11264" r="4763" b="2800"/>
          <a:stretch>
            <a:fillRect/>
          </a:stretch>
        </p:blipFill>
        <p:spPr bwMode="auto">
          <a:xfrm>
            <a:off x="874640" y="1402896"/>
            <a:ext cx="6017128" cy="53732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93672" y="2852936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www.iasri.res.in/aicrpvc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Data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 Data should be</a:t>
            </a:r>
          </a:p>
          <a:p>
            <a:pPr lvl="1"/>
            <a:r>
              <a:rPr lang="en-US" dirty="0" smtClean="0"/>
              <a:t>Accessible (secured)</a:t>
            </a:r>
          </a:p>
          <a:p>
            <a:pPr lvl="1"/>
            <a:r>
              <a:rPr lang="en-US" dirty="0" smtClean="0"/>
              <a:t>Available (digital)</a:t>
            </a:r>
          </a:p>
          <a:p>
            <a:pPr lvl="1"/>
            <a:r>
              <a:rPr lang="en-US" dirty="0" smtClean="0"/>
              <a:t>Verified</a:t>
            </a:r>
          </a:p>
          <a:p>
            <a:pPr lvl="1"/>
            <a:r>
              <a:rPr lang="en-US" dirty="0" smtClean="0"/>
              <a:t>Structured form</a:t>
            </a:r>
          </a:p>
          <a:p>
            <a:r>
              <a:rPr lang="en-US" dirty="0" smtClean="0"/>
              <a:t>Required to develop suitable semantic components to describe experiments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920880" cy="99412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All India Coordinated Research Projects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56792"/>
            <a:ext cx="7848872" cy="45693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 important arm in Agricultural Research in the country</a:t>
            </a:r>
          </a:p>
          <a:p>
            <a:r>
              <a:rPr lang="en-US" dirty="0" smtClean="0"/>
              <a:t>Unique – Central Research Institutes (ICAR) and State Agricultural Universities work as a team</a:t>
            </a:r>
          </a:p>
          <a:p>
            <a:r>
              <a:rPr lang="en-US" dirty="0" smtClean="0"/>
              <a:t>Started in 1957 for improvement of agricultural crops, extended to crop &amp; animal husbandry, Agricultural Engineering, etc.</a:t>
            </a:r>
          </a:p>
          <a:p>
            <a:r>
              <a:rPr lang="en-US" dirty="0" smtClean="0"/>
              <a:t>More than 70</a:t>
            </a:r>
          </a:p>
        </p:txBody>
      </p:sp>
    </p:spTree>
    <p:extLst>
      <p:ext uri="{BB962C8B-B14F-4D97-AF65-F5344CB8AC3E}">
        <p14:creationId xmlns="" xmlns:p14="http://schemas.microsoft.com/office/powerpoint/2010/main" val="30074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Semantic Components for Coordinated Trials -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00808"/>
            <a:ext cx="777686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General</a:t>
            </a:r>
          </a:p>
          <a:p>
            <a:pPr lvl="1"/>
            <a:r>
              <a:rPr lang="en-US" dirty="0" smtClean="0"/>
              <a:t>Created Username, Created Date, Project Details, experiment title, type etc.</a:t>
            </a:r>
          </a:p>
          <a:p>
            <a:r>
              <a:rPr lang="en-US" dirty="0" smtClean="0"/>
              <a:t>Associated People </a:t>
            </a:r>
          </a:p>
          <a:p>
            <a:r>
              <a:rPr lang="en-US" dirty="0" smtClean="0"/>
              <a:t>Locations</a:t>
            </a:r>
          </a:p>
          <a:p>
            <a:pPr lvl="1"/>
            <a:r>
              <a:rPr lang="en-US" dirty="0" smtClean="0"/>
              <a:t>Location Names and their in-charges</a:t>
            </a:r>
          </a:p>
          <a:p>
            <a:r>
              <a:rPr lang="en-US" dirty="0" smtClean="0"/>
              <a:t>Treatment Details</a:t>
            </a:r>
          </a:p>
          <a:p>
            <a:pPr lvl="1"/>
            <a:r>
              <a:rPr lang="en-US" dirty="0" smtClean="0"/>
              <a:t>Factors and levels</a:t>
            </a:r>
          </a:p>
          <a:p>
            <a:r>
              <a:rPr lang="en-US" dirty="0" smtClean="0"/>
              <a:t>Statistical Design</a:t>
            </a:r>
          </a:p>
          <a:p>
            <a:pPr lvl="1"/>
            <a:r>
              <a:rPr lang="en-US" dirty="0" smtClean="0"/>
              <a:t>Design Name, Parameters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for Experiments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066800"/>
            <a:ext cx="8001000" cy="548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100" t="15625" r="47877" b="6250"/>
          <a:stretch>
            <a:fillRect/>
          </a:stretch>
        </p:blipFill>
        <p:spPr bwMode="auto">
          <a:xfrm>
            <a:off x="1943608" y="1150557"/>
            <a:ext cx="5600192" cy="512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Semantic Component for Random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Coding Details</a:t>
            </a:r>
          </a:p>
          <a:p>
            <a:pPr lvl="1"/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Original Treatment Detail</a:t>
            </a:r>
          </a:p>
          <a:p>
            <a:pPr lvl="1"/>
            <a:r>
              <a:rPr lang="en-US" dirty="0" smtClean="0"/>
              <a:t>Random Code</a:t>
            </a:r>
          </a:p>
          <a:p>
            <a:r>
              <a:rPr lang="en-US" dirty="0" smtClean="0"/>
              <a:t>Same Markup can be used for same code across replications/no coding (set Random code = -1)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Code markup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550" y="1772816"/>
            <a:ext cx="6796415" cy="303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Semantic Component for Random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Name</a:t>
            </a:r>
          </a:p>
          <a:p>
            <a:r>
              <a:rPr lang="en-US" dirty="0" smtClean="0"/>
              <a:t>Replication</a:t>
            </a:r>
          </a:p>
          <a:p>
            <a:r>
              <a:rPr lang="en-US" dirty="0" smtClean="0"/>
              <a:t>Random Code of Treatment Allotted in every experimental unit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Layout markup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540"/>
          <a:stretch>
            <a:fillRect/>
          </a:stretch>
        </p:blipFill>
        <p:spPr bwMode="auto">
          <a:xfrm>
            <a:off x="971600" y="1839517"/>
            <a:ext cx="6840759" cy="454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Level data for coordinated Trials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Along with semantic components, actual data from experiments can be stored in database</a:t>
            </a:r>
          </a:p>
          <a:p>
            <a:r>
              <a:rPr lang="en-US" dirty="0" smtClean="0"/>
              <a:t>Typically in Long form (Location, treatment, rep, parameter </a:t>
            </a:r>
            <a:r>
              <a:rPr lang="en-US" dirty="0" smtClean="0"/>
              <a:t>name</a:t>
            </a:r>
            <a:r>
              <a:rPr lang="en-US" dirty="0" smtClean="0"/>
              <a:t>, data </a:t>
            </a:r>
            <a:r>
              <a:rPr lang="en-US" dirty="0" smtClean="0"/>
              <a:t>value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Follows the ICAR Data Management Policy for unit-level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automation system for other AICRPs</a:t>
            </a:r>
          </a:p>
          <a:p>
            <a:pPr lvl="1"/>
            <a:r>
              <a:rPr lang="en-US" dirty="0" smtClean="0"/>
              <a:t>Two from each SMD planned under KRISHI</a:t>
            </a:r>
          </a:p>
          <a:p>
            <a:r>
              <a:rPr lang="en-US" dirty="0" smtClean="0"/>
              <a:t>Similar semantic components for other experiments </a:t>
            </a:r>
          </a:p>
          <a:p>
            <a:r>
              <a:rPr lang="en-US" dirty="0" smtClean="0"/>
              <a:t>Visualization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Six Repositories in KRISHI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336560" y="1844824"/>
            <a:ext cx="15841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Technology Repository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835696" y="2924944"/>
            <a:ext cx="43204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Publication Repository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092280" y="2132856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Geo portal</a:t>
            </a:r>
            <a:endParaRPr lang="en-US" dirty="0"/>
          </a:p>
        </p:txBody>
      </p:sp>
      <p:sp>
        <p:nvSpPr>
          <p:cNvPr id="81" name="Flowchart: Magnetic Disk 80"/>
          <p:cNvSpPr/>
          <p:nvPr/>
        </p:nvSpPr>
        <p:spPr>
          <a:xfrm>
            <a:off x="1187624" y="4149080"/>
            <a:ext cx="1584176" cy="187220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Experimental Data Repository</a:t>
            </a:r>
            <a:endParaRPr lang="en-US" dirty="0"/>
          </a:p>
        </p:txBody>
      </p:sp>
      <p:sp>
        <p:nvSpPr>
          <p:cNvPr id="82" name="Flowchart: Magnetic Disk 81"/>
          <p:cNvSpPr/>
          <p:nvPr/>
        </p:nvSpPr>
        <p:spPr>
          <a:xfrm>
            <a:off x="3203848" y="4193792"/>
            <a:ext cx="1584176" cy="187220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Survey Data Repository</a:t>
            </a:r>
            <a:endParaRPr lang="en-US" dirty="0"/>
          </a:p>
        </p:txBody>
      </p:sp>
      <p:sp>
        <p:nvSpPr>
          <p:cNvPr id="83" name="Flowchart: Magnetic Disk 82"/>
          <p:cNvSpPr/>
          <p:nvPr/>
        </p:nvSpPr>
        <p:spPr>
          <a:xfrm>
            <a:off x="5292080" y="4149080"/>
            <a:ext cx="1584176" cy="187220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Observational Data Repository</a:t>
            </a:r>
            <a:endParaRPr lang="en-US" dirty="0"/>
          </a:p>
        </p:txBody>
      </p:sp>
      <p:sp>
        <p:nvSpPr>
          <p:cNvPr id="85" name="Down Arrow 84"/>
          <p:cNvSpPr/>
          <p:nvPr/>
        </p:nvSpPr>
        <p:spPr>
          <a:xfrm rot="10800000">
            <a:off x="3923928" y="3573016"/>
            <a:ext cx="216024" cy="72008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Down Arrow 89"/>
          <p:cNvSpPr/>
          <p:nvPr/>
        </p:nvSpPr>
        <p:spPr>
          <a:xfrm rot="10800000">
            <a:off x="4076328" y="2523960"/>
            <a:ext cx="135632" cy="36004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Down Arrow 93"/>
          <p:cNvSpPr/>
          <p:nvPr/>
        </p:nvSpPr>
        <p:spPr>
          <a:xfrm rot="16560000">
            <a:off x="5912352" y="1254461"/>
            <a:ext cx="216000" cy="217836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043608" y="3861048"/>
            <a:ext cx="6048672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Down Arrow 95"/>
          <p:cNvSpPr/>
          <p:nvPr/>
        </p:nvSpPr>
        <p:spPr>
          <a:xfrm rot="10800000">
            <a:off x="2195736" y="3559368"/>
            <a:ext cx="216024" cy="72008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Down Arrow 96"/>
          <p:cNvSpPr/>
          <p:nvPr/>
        </p:nvSpPr>
        <p:spPr>
          <a:xfrm rot="10800000">
            <a:off x="5652120" y="3573016"/>
            <a:ext cx="216024" cy="72008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Down Arrow 97"/>
          <p:cNvSpPr/>
          <p:nvPr/>
        </p:nvSpPr>
        <p:spPr>
          <a:xfrm rot="15360000">
            <a:off x="6510937" y="2643641"/>
            <a:ext cx="216000" cy="900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Down Arrow 98"/>
          <p:cNvSpPr/>
          <p:nvPr/>
        </p:nvSpPr>
        <p:spPr>
          <a:xfrm rot="13860000">
            <a:off x="7547680" y="3146869"/>
            <a:ext cx="215952" cy="134523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ICAR20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8056" y="1700808"/>
            <a:ext cx="1571625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50807" y="175866"/>
            <a:ext cx="41694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Thanks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54880" y="4005064"/>
            <a:ext cx="8103872" cy="2044736"/>
            <a:chOff x="917008" y="4005064"/>
            <a:chExt cx="8103872" cy="2044736"/>
          </a:xfrm>
        </p:grpSpPr>
        <p:pic>
          <p:nvPicPr>
            <p:cNvPr id="9" name="Picture 7" descr="IASRI28K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09768" y="4151660"/>
              <a:ext cx="1520825" cy="172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0" name="Picture 2" descr="NAARM-web-header-8-11-12"/>
            <p:cNvPicPr>
              <a:picLocks noChangeAspect="1" noChangeArrowheads="1"/>
            </p:cNvPicPr>
            <p:nvPr/>
          </p:nvPicPr>
          <p:blipFill>
            <a:blip r:embed="rId4" cstate="print"/>
            <a:srcRect r="85159"/>
            <a:stretch>
              <a:fillRect/>
            </a:stretch>
          </p:blipFill>
          <p:spPr bwMode="auto">
            <a:xfrm>
              <a:off x="917008" y="4005064"/>
              <a:ext cx="2268760" cy="2044736"/>
            </a:xfrm>
            <a:prstGeom prst="rect">
              <a:avLst/>
            </a:prstGeom>
            <a:noFill/>
          </p:spPr>
        </p:pic>
        <p:pic>
          <p:nvPicPr>
            <p:cNvPr id="7172" name="Picture 4" descr="http://www.sorghum.res.in/images/design1.jpg"/>
            <p:cNvPicPr>
              <a:picLocks noChangeAspect="1" noChangeArrowheads="1"/>
            </p:cNvPicPr>
            <p:nvPr/>
          </p:nvPicPr>
          <p:blipFill>
            <a:blip r:embed="rId5" cstate="print"/>
            <a:srcRect l="92952" t="664" r="-47" b="43992"/>
            <a:stretch>
              <a:fillRect/>
            </a:stretch>
          </p:blipFill>
          <p:spPr bwMode="auto">
            <a:xfrm>
              <a:off x="5378744" y="4190024"/>
              <a:ext cx="1224136" cy="1591378"/>
            </a:xfrm>
            <a:prstGeom prst="rect">
              <a:avLst/>
            </a:prstGeom>
            <a:noFill/>
          </p:spPr>
        </p:pic>
        <p:pic>
          <p:nvPicPr>
            <p:cNvPr id="1026" name="Picture 2" descr="http://www.iivr.org.in/sites/default/files/logo1_0.png"/>
            <p:cNvPicPr>
              <a:picLocks noChangeAspect="1" noChangeArrowheads="1"/>
            </p:cNvPicPr>
            <p:nvPr/>
          </p:nvPicPr>
          <p:blipFill>
            <a:blip r:embed="rId6" cstate="print"/>
            <a:srcRect r="85448"/>
            <a:stretch>
              <a:fillRect/>
            </a:stretch>
          </p:blipFill>
          <p:spPr bwMode="auto">
            <a:xfrm>
              <a:off x="6683760" y="4269568"/>
              <a:ext cx="2337120" cy="15148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/>
              <a:t>AICRP -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Coordinating Centre </a:t>
            </a:r>
          </a:p>
          <a:p>
            <a:pPr lvl="1"/>
            <a:r>
              <a:rPr lang="en-US" sz="2600" dirty="0" smtClean="0"/>
              <a:t>Planning, Monitoring and reporting; Fund Allocation</a:t>
            </a:r>
          </a:p>
          <a:p>
            <a:pPr lvl="1"/>
            <a:r>
              <a:rPr lang="en-US" sz="2600" dirty="0" smtClean="0"/>
              <a:t>Release Proposals/Technology </a:t>
            </a:r>
            <a:r>
              <a:rPr lang="en-US" sz="2600" dirty="0" smtClean="0"/>
              <a:t>validation</a:t>
            </a:r>
            <a:endParaRPr lang="en-US" dirty="0" smtClean="0"/>
          </a:p>
          <a:p>
            <a:r>
              <a:rPr lang="en-US" dirty="0" smtClean="0"/>
              <a:t>Cooperating/Voluntary </a:t>
            </a:r>
            <a:r>
              <a:rPr lang="en-US" dirty="0" err="1" smtClean="0"/>
              <a:t>Centres</a:t>
            </a:r>
            <a:r>
              <a:rPr lang="en-US" dirty="0" smtClean="0"/>
              <a:t>/ NGOs/Private Industries</a:t>
            </a:r>
          </a:p>
          <a:p>
            <a:pPr lvl="1"/>
            <a:r>
              <a:rPr lang="en-US" dirty="0" smtClean="0"/>
              <a:t>Divided into Zones/season/hotspots</a:t>
            </a:r>
          </a:p>
          <a:p>
            <a:pPr lvl="1"/>
            <a:r>
              <a:rPr lang="en-US" dirty="0" smtClean="0"/>
              <a:t>Execution of trials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/>
              <a:t>Features of Experiments (Crops)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Trials</a:t>
            </a:r>
          </a:p>
          <a:p>
            <a:pPr lvl="1"/>
            <a:r>
              <a:rPr lang="en-US" dirty="0" smtClean="0"/>
              <a:t>Crop Improvement (Initial, Advanced)</a:t>
            </a:r>
          </a:p>
          <a:p>
            <a:pPr lvl="1"/>
            <a:r>
              <a:rPr lang="en-US" dirty="0" smtClean="0"/>
              <a:t>Crop Protection</a:t>
            </a:r>
          </a:p>
          <a:p>
            <a:pPr lvl="1"/>
            <a:r>
              <a:rPr lang="en-US" dirty="0" smtClean="0"/>
              <a:t>Crop Production</a:t>
            </a:r>
          </a:p>
          <a:p>
            <a:pPr lvl="1"/>
            <a:r>
              <a:rPr lang="en-US" dirty="0" smtClean="0"/>
              <a:t>Others</a:t>
            </a:r>
          </a:p>
          <a:p>
            <a:r>
              <a:rPr lang="en-US" dirty="0" smtClean="0"/>
              <a:t>Number of trials planned – depends on crop (Rice ~40 trials; Maize ~30 trials)</a:t>
            </a:r>
          </a:p>
          <a:p>
            <a:r>
              <a:rPr lang="en-US" dirty="0" smtClean="0"/>
              <a:t>Statistical Designs -Augmented; Block Designs; Split Plot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/>
              <a:t>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ANOVA</a:t>
            </a:r>
          </a:p>
          <a:p>
            <a:r>
              <a:rPr lang="en-US" dirty="0" smtClean="0"/>
              <a:t>Table of Means with ranks of treatments across locations; P-value; Grand Mean, CD Value &amp; CV</a:t>
            </a:r>
          </a:p>
          <a:p>
            <a:r>
              <a:rPr lang="en-US" dirty="0" smtClean="0"/>
              <a:t>Zone-wise Analysis </a:t>
            </a:r>
            <a:r>
              <a:rPr lang="en-US" i="1" dirty="0" smtClean="0"/>
              <a:t>a.k.a.</a:t>
            </a:r>
            <a:r>
              <a:rPr lang="en-US" dirty="0" smtClean="0"/>
              <a:t> Pooled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/>
              <a:t>Information System for AICRPs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92175" lvl="1" indent="-533400">
              <a:spcBef>
                <a:spcPct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facilitates planning of experiments at AICRP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92175" lvl="1" indent="-533400">
              <a:spcBef>
                <a:spcPct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maintains information about the experiments at a centralized place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92175" lvl="1" indent="-533400">
              <a:spcBef>
                <a:spcPct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allows enter/upload experimental data during the course of experiment (or at the end)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92175" lvl="1" indent="-533400">
              <a:spcBef>
                <a:spcPct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ability to carry out appropriate statistical analysis and automate uniform reporting process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92175" lvl="1" indent="-533400">
              <a:spcBef>
                <a:spcPct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flexible/generic so that any AICRP can use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92175" lvl="1" indent="-533400">
              <a:spcBef>
                <a:spcPct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aims at standardization of data collection and statistical analysis across AICRPs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34888" y="12576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Trebuchet MS" pitchFamily="34" charset="0"/>
                <a:ea typeface="+mj-ea"/>
                <a:cs typeface="+mj-cs"/>
              </a:rPr>
              <a:t>AICSIP automation System 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051720" y="2420888"/>
            <a:ext cx="1285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Users at different Location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07096" y="1425628"/>
            <a:ext cx="8197395" cy="5370513"/>
            <a:chOff x="693448" y="1480220"/>
            <a:chExt cx="8197395" cy="5370513"/>
          </a:xfrm>
        </p:grpSpPr>
        <p:sp>
          <p:nvSpPr>
            <p:cNvPr id="4" name="Rounded Rectangle 3"/>
            <p:cNvSpPr/>
            <p:nvPr/>
          </p:nvSpPr>
          <p:spPr>
            <a:xfrm>
              <a:off x="3683372" y="2980408"/>
              <a:ext cx="5000625" cy="2000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AICRP Automation System</a:t>
              </a:r>
            </a:p>
          </p:txBody>
        </p:sp>
        <p:sp>
          <p:nvSpPr>
            <p:cNvPr id="6" name="Can 5"/>
            <p:cNvSpPr/>
            <p:nvPr/>
          </p:nvSpPr>
          <p:spPr>
            <a:xfrm>
              <a:off x="7469560" y="3623345"/>
              <a:ext cx="1071562" cy="11430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Database</a:t>
              </a:r>
            </a:p>
          </p:txBody>
        </p:sp>
        <p:pic>
          <p:nvPicPr>
            <p:cNvPr id="7" name="Picture 2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25935" y="1694533"/>
              <a:ext cx="965200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7310" y="2408908"/>
              <a:ext cx="965200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97497" y="1480220"/>
              <a:ext cx="96520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448" y="3623345"/>
              <a:ext cx="1357312" cy="128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1611685" y="4694908"/>
              <a:ext cx="1571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Head/PC/PD </a:t>
              </a:r>
            </a:p>
          </p:txBody>
        </p:sp>
        <p:pic>
          <p:nvPicPr>
            <p:cNvPr id="13" name="Picture 5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08304" y="1484784"/>
              <a:ext cx="60325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3111872" y="3337595"/>
              <a:ext cx="500063" cy="3571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>
              <a:off x="3183310" y="3123283"/>
              <a:ext cx="428625" cy="2857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6540873" y="2551782"/>
              <a:ext cx="500062" cy="2143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6200000" flipH="1">
              <a:off x="2879303" y="3641602"/>
              <a:ext cx="71437" cy="1320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32"/>
            <p:cNvGrpSpPr>
              <a:grpSpLocks/>
            </p:cNvGrpSpPr>
            <p:nvPr/>
          </p:nvGrpSpPr>
          <p:grpSpPr bwMode="auto">
            <a:xfrm>
              <a:off x="4683497" y="5053683"/>
              <a:ext cx="2857500" cy="1797050"/>
              <a:chOff x="4286248" y="4572802"/>
              <a:chExt cx="2857520" cy="1797298"/>
            </a:xfrm>
          </p:grpSpPr>
          <p:pic>
            <p:nvPicPr>
              <p:cNvPr id="19" name="Picture 2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72000" y="5000636"/>
                <a:ext cx="965822" cy="916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TextBox 10"/>
              <p:cNvSpPr txBox="1">
                <a:spLocks noChangeArrowheads="1"/>
              </p:cNvSpPr>
              <p:nvPr/>
            </p:nvSpPr>
            <p:spPr bwMode="auto">
              <a:xfrm>
                <a:off x="4286248" y="6000768"/>
                <a:ext cx="28575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/>
                  <a:t>Experiment In-charges </a:t>
                </a:r>
              </a:p>
            </p:txBody>
          </p:sp>
          <p:pic>
            <p:nvPicPr>
              <p:cNvPr id="21" name="Picture 2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929322" y="5072074"/>
                <a:ext cx="965822" cy="916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2" name="Straight Arrow Connector 21"/>
              <p:cNvCxnSpPr/>
              <p:nvPr/>
            </p:nvCxnSpPr>
            <p:spPr>
              <a:xfrm rot="5400000" flipH="1" flipV="1">
                <a:off x="5714980" y="4785557"/>
                <a:ext cx="428684" cy="31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5400000">
                <a:off x="5501459" y="4856210"/>
                <a:ext cx="42868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33"/>
            <p:cNvSpPr txBox="1">
              <a:spLocks noChangeArrowheads="1"/>
            </p:cNvSpPr>
            <p:nvPr/>
          </p:nvSpPr>
          <p:spPr bwMode="auto">
            <a:xfrm>
              <a:off x="6156176" y="1988840"/>
              <a:ext cx="2286000" cy="366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Public/General Users</a:t>
              </a:r>
            </a:p>
          </p:txBody>
        </p:sp>
        <p:pic>
          <p:nvPicPr>
            <p:cNvPr id="25" name="Picture 5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6954" y="1484784"/>
              <a:ext cx="601663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4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4435" y="5052095"/>
              <a:ext cx="1357312" cy="128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2254622" y="4623470"/>
              <a:ext cx="1285875" cy="12858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6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84368" y="5589240"/>
              <a:ext cx="1006475" cy="954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" name="Straight Arrow Connector 28"/>
            <p:cNvCxnSpPr/>
            <p:nvPr/>
          </p:nvCxnSpPr>
          <p:spPr>
            <a:xfrm rot="16200000" flipV="1">
              <a:off x="7813502" y="5156050"/>
              <a:ext cx="500062" cy="2143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41"/>
          <p:cNvSpPr txBox="1">
            <a:spLocks noChangeArrowheads="1"/>
          </p:cNvSpPr>
          <p:nvPr/>
        </p:nvSpPr>
        <p:spPr bwMode="auto">
          <a:xfrm>
            <a:off x="7786688" y="6215063"/>
            <a:ext cx="928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Admin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63688" y="96331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India Coordinated Sorghum Improvement Project (AICSIP)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71512" y="188640"/>
            <a:ext cx="8472488" cy="1143000"/>
          </a:xfrm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Roles of different users in AICSIP Information Systems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87624" y="1628800"/>
          <a:ext cx="777686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488"/>
                <a:gridCol w="48093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Role Name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Role Tasks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Experiment In-charges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Plan</a:t>
                      </a:r>
                      <a:r>
                        <a:rPr lang="en-US" sz="2400" baseline="0" dirty="0" smtClean="0"/>
                        <a:t> and create Experiments; Data quality checking, approve data submitted, Analysis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Experimenters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Conducting</a:t>
                      </a:r>
                      <a:r>
                        <a:rPr lang="en-US" sz="2400" baseline="0" dirty="0" smtClean="0"/>
                        <a:t> experiments; download datasheets/upload </a:t>
                      </a:r>
                      <a:r>
                        <a:rPr lang="en-US" sz="2400" baseline="0" dirty="0" smtClean="0"/>
                        <a:t>datasheets</a:t>
                      </a:r>
                      <a:endParaRPr lang="en-US" sz="24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Group 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Monitoring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Back-end works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en-US" sz="3600" dirty="0" smtClean="0"/>
              <a:t>Modules in AICSIP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Experiment Creation Module</a:t>
            </a:r>
          </a:p>
          <a:p>
            <a:r>
              <a:rPr lang="en-US" b="1" dirty="0" smtClean="0"/>
              <a:t>Data upload &amp; Scrutiny Module</a:t>
            </a:r>
          </a:p>
          <a:p>
            <a:r>
              <a:rPr lang="en-US" b="1" dirty="0" smtClean="0"/>
              <a:t>Analysis Module</a:t>
            </a:r>
          </a:p>
          <a:p>
            <a:r>
              <a:rPr lang="en-US" b="1" dirty="0" smtClean="0"/>
              <a:t>Management Module</a:t>
            </a:r>
          </a:p>
          <a:p>
            <a:r>
              <a:rPr lang="en-US" b="1" dirty="0" smtClean="0"/>
              <a:t>Admin Module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ARM-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NAARM-MASTER</Template>
  <TotalTime>171</TotalTime>
  <Words>692</Words>
  <Application>Microsoft Office PowerPoint</Application>
  <PresentationFormat>On-screen Show (4:3)</PresentationFormat>
  <Paragraphs>154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NAARM-MASTER</vt:lpstr>
      <vt:lpstr>Information System for All-India Coordinated Research Projects</vt:lpstr>
      <vt:lpstr>All India Coordinated Research Projects</vt:lpstr>
      <vt:lpstr>AICRP - Structure</vt:lpstr>
      <vt:lpstr>Features of Experiments (Crops)</vt:lpstr>
      <vt:lpstr>Reporting</vt:lpstr>
      <vt:lpstr>Information System for AICRPs</vt:lpstr>
      <vt:lpstr>Slide 7</vt:lpstr>
      <vt:lpstr>Roles of different users in AICSIP Information Systems</vt:lpstr>
      <vt:lpstr>Modules in AICSIP</vt:lpstr>
      <vt:lpstr>Information Flow in AICSIP</vt:lpstr>
      <vt:lpstr>Features implemented</vt:lpstr>
      <vt:lpstr>Slide 12</vt:lpstr>
      <vt:lpstr>Experiment Creation</vt:lpstr>
      <vt:lpstr>Analysis Interface</vt:lpstr>
      <vt:lpstr>Output Excel File</vt:lpstr>
      <vt:lpstr>Technologies used</vt:lpstr>
      <vt:lpstr>Analysis Module</vt:lpstr>
      <vt:lpstr>AICRP-VC Automation System</vt:lpstr>
      <vt:lpstr>Experiment Data Repository</vt:lpstr>
      <vt:lpstr>Semantic Components for Coordinated Trials - Experiment</vt:lpstr>
      <vt:lpstr>XML for Experiments</vt:lpstr>
      <vt:lpstr>Semantic Component for Random Codes</vt:lpstr>
      <vt:lpstr>Random Code markup</vt:lpstr>
      <vt:lpstr>Semantic Component for Random Layout</vt:lpstr>
      <vt:lpstr>Random Layout markup</vt:lpstr>
      <vt:lpstr>Unit Level data for coordinated Trials data</vt:lpstr>
      <vt:lpstr>Way forward</vt:lpstr>
      <vt:lpstr>Six Repositories in KRISHI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System for All-India Coordinated Research Projects</dc:title>
  <dc:creator>Dhandapani</dc:creator>
  <cp:lastModifiedBy>Dhandapani</cp:lastModifiedBy>
  <cp:revision>12</cp:revision>
  <dcterms:created xsi:type="dcterms:W3CDTF">2015-08-02T08:32:12Z</dcterms:created>
  <dcterms:modified xsi:type="dcterms:W3CDTF">2015-08-05T03:34:09Z</dcterms:modified>
</cp:coreProperties>
</file>